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2" r:id="rId4"/>
    <p:sldId id="257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4/29/2020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5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6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49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7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23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9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3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4/29/2020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9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17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8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3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9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1.xls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1.jpg"/><Relationship Id="rId7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1.jpg"/><Relationship Id="rId7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4.xlsx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9.jpg"/><Relationship Id="rId7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6.xlsx"/><Relationship Id="rId10" Type="http://schemas.openxmlformats.org/officeDocument/2006/relationships/image" Target="../media/image18.emf"/><Relationship Id="rId4" Type="http://schemas.openxmlformats.org/officeDocument/2006/relationships/image" Target="../media/image20.jpg"/><Relationship Id="rId9" Type="http://schemas.openxmlformats.org/officeDocument/2006/relationships/package" Target="../embeddings/Microsoft_Excel_Worksheet8.xls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21.jpg"/><Relationship Id="rId7" Type="http://schemas.openxmlformats.org/officeDocument/2006/relationships/package" Target="../embeddings/Microsoft_Excel_Worksheet10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9.xlsx"/><Relationship Id="rId10" Type="http://schemas.openxmlformats.org/officeDocument/2006/relationships/image" Target="../media/image18.emf"/><Relationship Id="rId4" Type="http://schemas.openxmlformats.org/officeDocument/2006/relationships/image" Target="../media/image22.jpg"/><Relationship Id="rId9" Type="http://schemas.openxmlformats.org/officeDocument/2006/relationships/package" Target="../embeddings/Microsoft_Excel_Worksheet11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package" Target="../embeddings/Microsoft_Excel_Worksheet12.xlsx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emf"/><Relationship Id="rId5" Type="http://schemas.openxmlformats.org/officeDocument/2006/relationships/package" Target="../embeddings/Microsoft_Excel_Worksheet13.xlsx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package" Target="../embeddings/Microsoft_Excel_Worksheet14.xlsx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Microsoft_Excel_Worksheet15.xlsx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package" Target="../embeddings/Microsoft_Excel_Worksheet16.xlsx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2.emf"/><Relationship Id="rId5" Type="http://schemas.openxmlformats.org/officeDocument/2006/relationships/package" Target="../embeddings/Microsoft_Excel_Worksheet17.xlsx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B10782-1960-4827-B95E-D5659B4B1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46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alpha val="30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5C4EBC-A0C7-4DD6-9847-81D18D5E5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6" y="1808532"/>
            <a:ext cx="5452527" cy="3240936"/>
          </a:xfrm>
          <a:prstGeom prst="rect">
            <a:avLst/>
          </a:prstGeom>
          <a:solidFill>
            <a:srgbClr val="A2A54C">
              <a:alpha val="40000"/>
            </a:srgb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80BF8-4E7B-484A-B87A-237470AAB8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solidFill>
                  <a:schemeClr val="tx1"/>
                </a:solidFill>
              </a:rPr>
              <a:t>Woodlands </a:t>
            </a:r>
            <a:br>
              <a:rPr lang="en-GB" sz="4400" dirty="0">
                <a:solidFill>
                  <a:schemeClr val="tx1"/>
                </a:solidFill>
              </a:rPr>
            </a:br>
            <a:r>
              <a:rPr lang="en-GB" sz="4400" dirty="0">
                <a:solidFill>
                  <a:schemeClr val="tx1"/>
                </a:solidFill>
              </a:rPr>
              <a:t>Social Distancing Capacities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40AD44-1195-4BCE-998B-5E026F1C9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We are ready </a:t>
            </a:r>
          </a:p>
          <a:p>
            <a:r>
              <a:rPr lang="en-GB" dirty="0">
                <a:solidFill>
                  <a:schemeClr val="tx1"/>
                </a:solidFill>
              </a:rPr>
              <a:t>when you are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C98BAD-EFC4-45D2-BC90-B9764934A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410" y="5852160"/>
            <a:ext cx="548640" cy="548640"/>
          </a:xfrm>
          <a:prstGeom prst="ellipse">
            <a:avLst/>
          </a:prstGeom>
          <a:solidFill>
            <a:srgbClr val="A2A54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93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0D6DA-1EEB-49B0-A7A0-CD7BBF3B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8D74-F0DF-40B8-AF2C-A2A2D8B8F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Capacities of all meeting rooms</a:t>
            </a:r>
          </a:p>
          <a:p>
            <a:pPr lvl="1"/>
            <a:r>
              <a:rPr lang="en-GB" dirty="0"/>
              <a:t>Rosewood</a:t>
            </a:r>
          </a:p>
          <a:p>
            <a:pPr lvl="1"/>
            <a:r>
              <a:rPr lang="en-GB" dirty="0"/>
              <a:t>Ash</a:t>
            </a:r>
          </a:p>
          <a:p>
            <a:pPr lvl="1"/>
            <a:r>
              <a:rPr lang="en-GB" dirty="0"/>
              <a:t>Beech</a:t>
            </a:r>
          </a:p>
          <a:p>
            <a:pPr lvl="1"/>
            <a:r>
              <a:rPr lang="en-GB" dirty="0"/>
              <a:t>Chery</a:t>
            </a:r>
          </a:p>
          <a:p>
            <a:pPr lvl="1"/>
            <a:r>
              <a:rPr lang="en-GB" dirty="0"/>
              <a:t>Ebony</a:t>
            </a:r>
          </a:p>
          <a:p>
            <a:pPr lvl="1"/>
            <a:r>
              <a:rPr lang="en-GB" dirty="0"/>
              <a:t>Elm </a:t>
            </a:r>
          </a:p>
          <a:p>
            <a:pPr lvl="1"/>
            <a:r>
              <a:rPr lang="en-GB" dirty="0"/>
              <a:t>Poplar</a:t>
            </a:r>
          </a:p>
          <a:p>
            <a:pPr lvl="1"/>
            <a:r>
              <a:rPr lang="en-GB" dirty="0"/>
              <a:t>Yew Tech</a:t>
            </a:r>
          </a:p>
          <a:p>
            <a:pPr lvl="1"/>
            <a:r>
              <a:rPr lang="en-GB" dirty="0"/>
              <a:t>Lime</a:t>
            </a:r>
          </a:p>
          <a:p>
            <a:pPr lvl="1"/>
            <a:r>
              <a:rPr lang="en-GB" dirty="0"/>
              <a:t>Oak</a:t>
            </a:r>
          </a:p>
          <a:p>
            <a:r>
              <a:rPr lang="en-GB" dirty="0"/>
              <a:t>Layout Images</a:t>
            </a:r>
          </a:p>
          <a:p>
            <a:r>
              <a:rPr lang="en-GB" dirty="0"/>
              <a:t>Extras</a:t>
            </a:r>
          </a:p>
          <a:p>
            <a:pPr lvl="1"/>
            <a:endParaRPr lang="en-GB" dirty="0"/>
          </a:p>
          <a:p>
            <a:pPr marL="27432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87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ACF167-20D9-4116-8DDB-B87CC7174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l="10391" r="22942"/>
          <a:stretch/>
        </p:blipFill>
        <p:spPr>
          <a:xfrm>
            <a:off x="-1" y="10"/>
            <a:ext cx="6095995" cy="6857990"/>
          </a:xfrm>
          <a:prstGeom prst="rect">
            <a:avLst/>
          </a:prstGeom>
        </p:spPr>
      </p:pic>
      <p:pic>
        <p:nvPicPr>
          <p:cNvPr id="6" name="Picture 5" descr="A wooden table&#10;&#10;Description automatically generated">
            <a:extLst>
              <a:ext uri="{FF2B5EF4-FFF2-40B4-BE49-F238E27FC236}">
                <a16:creationId xmlns:a16="http://schemas.microsoft.com/office/drawing/2014/main" id="{61A52F35-A5E8-46EC-B521-2B672A53D0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 r="21313"/>
          <a:stretch/>
        </p:blipFill>
        <p:spPr>
          <a:xfrm>
            <a:off x="6095998" y="10"/>
            <a:ext cx="6096001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2BB89-A167-4327-A523-5CEFFCBE4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/>
              <a:t>Capacities</a:t>
            </a:r>
          </a:p>
        </p:txBody>
      </p:sp>
    </p:spTree>
    <p:extLst>
      <p:ext uri="{BB962C8B-B14F-4D97-AF65-F5344CB8AC3E}">
        <p14:creationId xmlns:p14="http://schemas.microsoft.com/office/powerpoint/2010/main" val="2107105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8">
            <a:extLst>
              <a:ext uri="{FF2B5EF4-FFF2-40B4-BE49-F238E27FC236}">
                <a16:creationId xmlns:a16="http://schemas.microsoft.com/office/drawing/2014/main" id="{60C1AD96-9E5C-404E-AE41-620A0CAAE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56" name="Rectangle 50">
            <a:extLst>
              <a:ext uri="{FF2B5EF4-FFF2-40B4-BE49-F238E27FC236}">
                <a16:creationId xmlns:a16="http://schemas.microsoft.com/office/drawing/2014/main" id="{C1BC96B7-D87D-4C65-9708-FF386D516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B382A844-9990-455C-8897-B136EC32C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2A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ning room table&#10;&#10;Description automatically generated">
            <a:extLst>
              <a:ext uri="{FF2B5EF4-FFF2-40B4-BE49-F238E27FC236}">
                <a16:creationId xmlns:a16="http://schemas.microsoft.com/office/drawing/2014/main" id="{4DF16E30-94AB-4D67-A99F-A9304BA0AB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1" r="26676"/>
          <a:stretch/>
        </p:blipFill>
        <p:spPr>
          <a:xfrm>
            <a:off x="20" y="-2"/>
            <a:ext cx="1219198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384363-1B38-49E2-A098-DA67A5DFDB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27" r="-3" b="-3"/>
          <a:stretch/>
        </p:blipFill>
        <p:spPr>
          <a:xfrm>
            <a:off x="234696" y="374902"/>
            <a:ext cx="5542156" cy="3955999"/>
          </a:xfrm>
          <a:prstGeom prst="rect">
            <a:avLst/>
          </a:prstGeom>
          <a:ln w="152400">
            <a:solidFill>
              <a:srgbClr val="FFFFFF"/>
            </a:solidFill>
            <a:miter lim="800000"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2BF3DE5-8942-4967-8C95-AB07FAB7176F}"/>
              </a:ext>
            </a:extLst>
          </p:cNvPr>
          <p:cNvSpPr/>
          <p:nvPr/>
        </p:nvSpPr>
        <p:spPr>
          <a:xfrm>
            <a:off x="6164580" y="973894"/>
            <a:ext cx="3586385" cy="123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8304D05-C5AC-4D26-BCA4-389CD7918B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004579"/>
              </p:ext>
            </p:extLst>
          </p:nvPr>
        </p:nvGraphicFramePr>
        <p:xfrm>
          <a:off x="6336205" y="1076673"/>
          <a:ext cx="3243134" cy="1026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5" imgW="2438400" imgH="771525" progId="Excel.Sheet.12">
                  <p:embed/>
                </p:oleObj>
              </mc:Choice>
              <mc:Fallback>
                <p:oleObj name="Worksheet" r:id="rId5" imgW="2438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36205" y="1076673"/>
                        <a:ext cx="3243134" cy="1026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E80936C-17DD-408B-898B-ADC5186C7433}"/>
              </a:ext>
            </a:extLst>
          </p:cNvPr>
          <p:cNvSpPr/>
          <p:nvPr/>
        </p:nvSpPr>
        <p:spPr>
          <a:xfrm>
            <a:off x="536746" y="5815797"/>
            <a:ext cx="4743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Rosewood Suite</a:t>
            </a:r>
          </a:p>
        </p:txBody>
      </p:sp>
    </p:spTree>
    <p:extLst>
      <p:ext uri="{BB962C8B-B14F-4D97-AF65-F5344CB8AC3E}">
        <p14:creationId xmlns:p14="http://schemas.microsoft.com/office/powerpoint/2010/main" val="3552622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ning room table&#10;&#10;Description automatically generated">
            <a:extLst>
              <a:ext uri="{FF2B5EF4-FFF2-40B4-BE49-F238E27FC236}">
                <a16:creationId xmlns:a16="http://schemas.microsoft.com/office/drawing/2014/main" id="{9CB418F9-7123-45B9-A3D2-0751ACA41E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3" r="13157" b="-1"/>
          <a:stretch/>
        </p:blipFill>
        <p:spPr>
          <a:xfrm>
            <a:off x="-1" y="10"/>
            <a:ext cx="12192000" cy="455102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1FE6D2-E033-44E8-8776-7CF0188F5DF6}"/>
              </a:ext>
            </a:extLst>
          </p:cNvPr>
          <p:cNvSpPr/>
          <p:nvPr/>
        </p:nvSpPr>
        <p:spPr>
          <a:xfrm>
            <a:off x="372723" y="4956811"/>
            <a:ext cx="11439414" cy="897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-100" dirty="0">
                <a:ln w="0"/>
                <a:latin typeface="+mj-lt"/>
              </a:rPr>
              <a:t>Rosewood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04DA29-F2E5-4A88-8949-0A3BB7886FD0}"/>
              </a:ext>
            </a:extLst>
          </p:cNvPr>
          <p:cNvSpPr/>
          <p:nvPr/>
        </p:nvSpPr>
        <p:spPr>
          <a:xfrm>
            <a:off x="9107647" y="4764950"/>
            <a:ext cx="2617365" cy="187913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A2A54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20404030301010803"/>
              <a:ea typeface="+mn-ea"/>
              <a:cs typeface="+mn-cs"/>
            </a:endParaRP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93DA2729-FF15-453D-BCE1-33F428C25A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447933"/>
              </p:ext>
            </p:extLst>
          </p:nvPr>
        </p:nvGraphicFramePr>
        <p:xfrm>
          <a:off x="9197129" y="4956805"/>
          <a:ext cx="24384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4" imgW="2438400" imgH="1533591" progId="Excel.Sheet.12">
                  <p:embed/>
                </p:oleObj>
              </mc:Choice>
              <mc:Fallback>
                <p:oleObj name="Worksheet" r:id="rId4" imgW="2438400" imgH="1533591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120F63CC-52CF-476C-948E-DDD22D32C3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97129" y="4956805"/>
                        <a:ext cx="2438400" cy="153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831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C1AD96-9E5C-404E-AE41-620A0CAAE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BC96B7-D87D-4C65-9708-FF386D516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2ACDD3-1C0D-4973-A7BA-E0870483C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D7B12E-4F12-4C02-B0DB-0D7ADF3C3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ning room table&#10;&#10;Description automatically generated">
            <a:extLst>
              <a:ext uri="{FF2B5EF4-FFF2-40B4-BE49-F238E27FC236}">
                <a16:creationId xmlns:a16="http://schemas.microsoft.com/office/drawing/2014/main" id="{E29463B1-F6FF-4928-9C13-1983B9033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r="22745" b="-1"/>
          <a:stretch/>
        </p:blipFill>
        <p:spPr>
          <a:xfrm>
            <a:off x="643467" y="643467"/>
            <a:ext cx="5130799" cy="55710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487778C-E680-4DB2-99A9-876F40CD6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5690" y="480060"/>
            <a:ext cx="5458121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room filled with furniture and a table&#10;&#10;Description automatically generated">
            <a:extLst>
              <a:ext uri="{FF2B5EF4-FFF2-40B4-BE49-F238E27FC236}">
                <a16:creationId xmlns:a16="http://schemas.microsoft.com/office/drawing/2014/main" id="{0FF7719C-E12A-467E-877D-A1F17F9523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4" r="7492" b="-1"/>
          <a:stretch/>
        </p:blipFill>
        <p:spPr>
          <a:xfrm>
            <a:off x="6412145" y="643467"/>
            <a:ext cx="5130799" cy="55710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95D3FD-8FEC-4098-ABFF-651E0B3F9B95}"/>
              </a:ext>
            </a:extLst>
          </p:cNvPr>
          <p:cNvSpPr/>
          <p:nvPr/>
        </p:nvSpPr>
        <p:spPr>
          <a:xfrm>
            <a:off x="1159634" y="506307"/>
            <a:ext cx="3711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Rosewood 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21FC5B-DA15-4819-BFCE-88C2FE69A55C}"/>
              </a:ext>
            </a:extLst>
          </p:cNvPr>
          <p:cNvSpPr/>
          <p:nvPr/>
        </p:nvSpPr>
        <p:spPr>
          <a:xfrm>
            <a:off x="7321350" y="538311"/>
            <a:ext cx="3711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Rosewood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2F0785-A85C-4A26-9396-70459845FA80}"/>
              </a:ext>
            </a:extLst>
          </p:cNvPr>
          <p:cNvSpPr/>
          <p:nvPr/>
        </p:nvSpPr>
        <p:spPr>
          <a:xfrm>
            <a:off x="711207" y="4231560"/>
            <a:ext cx="2617365" cy="1879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4D6C6F49-EE56-4F95-89B1-A268EDCB82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602590"/>
              </p:ext>
            </p:extLst>
          </p:nvPr>
        </p:nvGraphicFramePr>
        <p:xfrm>
          <a:off x="800689" y="4388549"/>
          <a:ext cx="24384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5" imgW="2438400" imgH="1533591" progId="Excel.Sheet.12">
                  <p:embed/>
                </p:oleObj>
              </mc:Choice>
              <mc:Fallback>
                <p:oleObj name="Worksheet" r:id="rId5" imgW="2438400" imgH="153359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0689" y="4388549"/>
                        <a:ext cx="2438400" cy="153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6E5A7E7D-98E4-433F-8C9E-E7992CD87AC5}"/>
              </a:ext>
            </a:extLst>
          </p:cNvPr>
          <p:cNvSpPr/>
          <p:nvPr/>
        </p:nvSpPr>
        <p:spPr>
          <a:xfrm>
            <a:off x="8725558" y="1429637"/>
            <a:ext cx="2617365" cy="18791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EC037006-E1BB-440D-AA6C-DD7612A002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859452"/>
              </p:ext>
            </p:extLst>
          </p:nvPr>
        </p:nvGraphicFramePr>
        <p:xfrm>
          <a:off x="8815040" y="1566797"/>
          <a:ext cx="24384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7" imgW="2438400" imgH="1533591" progId="Excel.Sheet.12">
                  <p:embed/>
                </p:oleObj>
              </mc:Choice>
              <mc:Fallback>
                <p:oleObj name="Worksheet" r:id="rId7" imgW="2438400" imgH="153359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15040" y="1566797"/>
                        <a:ext cx="2438400" cy="153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9694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C1AD96-9E5C-404E-AE41-620A0CAAE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BC96B7-D87D-4C65-9708-FF386D516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5" name="Picture 4" descr="A dining room table&#10;&#10;Description automatically generated">
            <a:extLst>
              <a:ext uri="{FF2B5EF4-FFF2-40B4-BE49-F238E27FC236}">
                <a16:creationId xmlns:a16="http://schemas.microsoft.com/office/drawing/2014/main" id="{6DB89CB1-28AE-4EF2-9C01-010783578B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4" r="23949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7" name="Picture 6" descr="A room filled with furniture and a table&#10;&#10;Description automatically generated">
            <a:extLst>
              <a:ext uri="{FF2B5EF4-FFF2-40B4-BE49-F238E27FC236}">
                <a16:creationId xmlns:a16="http://schemas.microsoft.com/office/drawing/2014/main" id="{9F38D876-A703-4AAD-B0FE-7EC9C46851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8" r="18386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968308-A06F-4B5A-99B9-14D989ADB013}"/>
              </a:ext>
            </a:extLst>
          </p:cNvPr>
          <p:cNvSpPr/>
          <p:nvPr/>
        </p:nvSpPr>
        <p:spPr>
          <a:xfrm>
            <a:off x="-33628" y="4481148"/>
            <a:ext cx="4461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Rosewood 1+2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42625D-C15F-4C17-8F52-AC029EEC2539}"/>
              </a:ext>
            </a:extLst>
          </p:cNvPr>
          <p:cNvSpPr/>
          <p:nvPr/>
        </p:nvSpPr>
        <p:spPr>
          <a:xfrm>
            <a:off x="6096000" y="0"/>
            <a:ext cx="4461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Rosewood 2+3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B08E03-6207-4AA4-9CEA-A7178A51FA27}"/>
              </a:ext>
            </a:extLst>
          </p:cNvPr>
          <p:cNvSpPr/>
          <p:nvPr/>
        </p:nvSpPr>
        <p:spPr>
          <a:xfrm>
            <a:off x="6164580" y="973894"/>
            <a:ext cx="3586385" cy="123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F9406D-4F08-4C9A-B275-B96D85888CCA}"/>
              </a:ext>
            </a:extLst>
          </p:cNvPr>
          <p:cNvSpPr/>
          <p:nvPr/>
        </p:nvSpPr>
        <p:spPr>
          <a:xfrm>
            <a:off x="137160" y="5507421"/>
            <a:ext cx="3586385" cy="1231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68C93CE-563C-498C-AA41-9641FFDD62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766629"/>
              </p:ext>
            </p:extLst>
          </p:nvPr>
        </p:nvGraphicFramePr>
        <p:xfrm>
          <a:off x="371855" y="5650421"/>
          <a:ext cx="2957015" cy="935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Worksheet" r:id="rId5" imgW="2438400" imgH="771525" progId="Excel.Sheet.12">
                  <p:embed/>
                </p:oleObj>
              </mc:Choice>
              <mc:Fallback>
                <p:oleObj name="Worksheet" r:id="rId5" imgW="2438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1855" y="5650421"/>
                        <a:ext cx="2957015" cy="935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573B8B2-5BA0-46DF-8981-2E6371552F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844484"/>
              </p:ext>
            </p:extLst>
          </p:nvPr>
        </p:nvGraphicFramePr>
        <p:xfrm>
          <a:off x="6355843" y="1102341"/>
          <a:ext cx="3170614" cy="1003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Worksheet" r:id="rId7" imgW="2438400" imgH="771525" progId="Excel.Sheet.12">
                  <p:embed/>
                </p:oleObj>
              </mc:Choice>
              <mc:Fallback>
                <p:oleObj name="Worksheet" r:id="rId7" imgW="2438400" imgH="771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55843" y="1102341"/>
                        <a:ext cx="3170614" cy="1003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770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9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living room filled with furniture and a tv&#10;&#10;Description automatically generated">
            <a:extLst>
              <a:ext uri="{FF2B5EF4-FFF2-40B4-BE49-F238E27FC236}">
                <a16:creationId xmlns:a16="http://schemas.microsoft.com/office/drawing/2014/main" id="{BC281A19-BFEB-4D6D-801C-0E5D8F0DFE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" r="-1" b="-1"/>
          <a:stretch/>
        </p:blipFill>
        <p:spPr>
          <a:xfrm>
            <a:off x="20" y="-3"/>
            <a:ext cx="12191980" cy="6858000"/>
          </a:xfrm>
          <a:prstGeom prst="rect">
            <a:avLst/>
          </a:prstGeom>
        </p:spPr>
      </p:pic>
      <p:sp>
        <p:nvSpPr>
          <p:cNvPr id="27" name="Rectangle 21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34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646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1A513-CEDD-40F4-8EA0-5B64D4776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19" y="2536908"/>
            <a:ext cx="1690960" cy="425854"/>
          </a:xfrm>
        </p:spPr>
        <p:txBody>
          <a:bodyPr anchor="b">
            <a:normAutofit fontScale="90000"/>
          </a:bodyPr>
          <a:lstStyle/>
          <a:p>
            <a:r>
              <a:rPr lang="en-GB" sz="2800" dirty="0"/>
              <a:t>ASH</a:t>
            </a:r>
          </a:p>
        </p:txBody>
      </p:sp>
      <p:pic>
        <p:nvPicPr>
          <p:cNvPr id="5" name="Content Placeholder 4" descr="A picture containing indoor, room, living, table&#10;&#10;Description automatically generated">
            <a:extLst>
              <a:ext uri="{FF2B5EF4-FFF2-40B4-BE49-F238E27FC236}">
                <a16:creationId xmlns:a16="http://schemas.microsoft.com/office/drawing/2014/main" id="{4C1A4961-77EE-4F89-8662-17F48415E9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394"/>
          <a:stretch/>
        </p:blipFill>
        <p:spPr>
          <a:xfrm>
            <a:off x="410646" y="398435"/>
            <a:ext cx="3474720" cy="2204929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6D2ABD05-5808-47E5-A11E-C30FC14BD3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8839959"/>
              </p:ext>
            </p:extLst>
          </p:nvPr>
        </p:nvGraphicFramePr>
        <p:xfrm>
          <a:off x="648749" y="2885387"/>
          <a:ext cx="2128277" cy="1172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Worksheet" r:id="rId5" imgW="2438400" imgH="1343222" progId="Excel.Sheet.12">
                  <p:embed/>
                </p:oleObj>
              </mc:Choice>
              <mc:Fallback>
                <p:oleObj name="Worksheet" r:id="rId5" imgW="2438400" imgH="13432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8749" y="2885387"/>
                        <a:ext cx="2128277" cy="1172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itle 1">
            <a:extLst>
              <a:ext uri="{FF2B5EF4-FFF2-40B4-BE49-F238E27FC236}">
                <a16:creationId xmlns:a16="http://schemas.microsoft.com/office/drawing/2014/main" id="{5976DCCC-F782-4381-8B3A-617BD7FDA106}"/>
              </a:ext>
            </a:extLst>
          </p:cNvPr>
          <p:cNvSpPr txBox="1">
            <a:spLocks/>
          </p:cNvSpPr>
          <p:nvPr/>
        </p:nvSpPr>
        <p:spPr>
          <a:xfrm>
            <a:off x="557719" y="4015657"/>
            <a:ext cx="1690960" cy="4258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 sz="2800" dirty="0"/>
              <a:t>ASH 1</a:t>
            </a: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2594A9B6-49D6-4730-AA7E-43B5BFBAAC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669378"/>
              </p:ext>
            </p:extLst>
          </p:nvPr>
        </p:nvGraphicFramePr>
        <p:xfrm>
          <a:off x="648749" y="4376187"/>
          <a:ext cx="2128277" cy="1172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Worksheet" r:id="rId7" imgW="2438400" imgH="1343222" progId="Excel.Sheet.12">
                  <p:embed/>
                </p:oleObj>
              </mc:Choice>
              <mc:Fallback>
                <p:oleObj name="Worksheet" r:id="rId7" imgW="2438400" imgH="13432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8749" y="4376187"/>
                        <a:ext cx="2128277" cy="1172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itle 1">
            <a:extLst>
              <a:ext uri="{FF2B5EF4-FFF2-40B4-BE49-F238E27FC236}">
                <a16:creationId xmlns:a16="http://schemas.microsoft.com/office/drawing/2014/main" id="{72BDA54D-45BD-4B7F-9741-7C9A09977AC3}"/>
              </a:ext>
            </a:extLst>
          </p:cNvPr>
          <p:cNvSpPr txBox="1">
            <a:spLocks/>
          </p:cNvSpPr>
          <p:nvPr/>
        </p:nvSpPr>
        <p:spPr>
          <a:xfrm>
            <a:off x="567013" y="5506457"/>
            <a:ext cx="1690960" cy="4258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 sz="2800" dirty="0"/>
              <a:t>ASH 2</a:t>
            </a:r>
          </a:p>
        </p:txBody>
      </p: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EE1DC6CA-C818-4B54-B0ED-F6F2655310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23685"/>
              </p:ext>
            </p:extLst>
          </p:nvPr>
        </p:nvGraphicFramePr>
        <p:xfrm>
          <a:off x="624916" y="5862136"/>
          <a:ext cx="2128277" cy="507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Worksheet" r:id="rId9" imgW="2438400" imgH="581156" progId="Excel.Sheet.12">
                  <p:embed/>
                </p:oleObj>
              </mc:Choice>
              <mc:Fallback>
                <p:oleObj name="Worksheet" r:id="rId9" imgW="2438400" imgH="58115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4916" y="5862136"/>
                        <a:ext cx="2128277" cy="507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9794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ooden chair in a room&#10;&#10;Description automatically generated">
            <a:extLst>
              <a:ext uri="{FF2B5EF4-FFF2-40B4-BE49-F238E27FC236}">
                <a16:creationId xmlns:a16="http://schemas.microsoft.com/office/drawing/2014/main" id="{9B7119D5-4000-4BB5-AC76-B01F4D7BB7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"/>
          <a:stretch/>
        </p:blipFill>
        <p:spPr>
          <a:xfrm>
            <a:off x="-1" y="10"/>
            <a:ext cx="6095997" cy="4530063"/>
          </a:xfrm>
          <a:prstGeom prst="rect">
            <a:avLst/>
          </a:prstGeom>
        </p:spPr>
      </p:pic>
      <p:pic>
        <p:nvPicPr>
          <p:cNvPr id="7" name="Picture 6" descr="A desk with a chair in a room&#10;&#10;Description automatically generated">
            <a:extLst>
              <a:ext uri="{FF2B5EF4-FFF2-40B4-BE49-F238E27FC236}">
                <a16:creationId xmlns:a16="http://schemas.microsoft.com/office/drawing/2014/main" id="{18B313C0-ADFA-47A8-91D6-AA96914DB7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"/>
          <a:stretch/>
        </p:blipFill>
        <p:spPr>
          <a:xfrm>
            <a:off x="6096004" y="10"/>
            <a:ext cx="6095996" cy="4530063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1D1A1D-BBED-48FD-9026-316E4F95D515}"/>
              </a:ext>
            </a:extLst>
          </p:cNvPr>
          <p:cNvSpPr/>
          <p:nvPr/>
        </p:nvSpPr>
        <p:spPr>
          <a:xfrm>
            <a:off x="372723" y="4956811"/>
            <a:ext cx="11439414" cy="897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-100" dirty="0">
                <a:ln w="0"/>
                <a:latin typeface="+mj-lt"/>
              </a:rPr>
              <a:t>Beech room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55EE5C-8CDF-4A79-96C3-98FF99BF65CE}"/>
              </a:ext>
            </a:extLst>
          </p:cNvPr>
          <p:cNvSpPr/>
          <p:nvPr/>
        </p:nvSpPr>
        <p:spPr>
          <a:xfrm>
            <a:off x="-4608060" y="-66565"/>
            <a:ext cx="11439414" cy="897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-100" dirty="0">
                <a:ln w="0"/>
                <a:latin typeface="+mj-lt"/>
              </a:rPr>
              <a:t>Beech 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A67A173-17AE-4DF9-8117-101923FAA31B}"/>
              </a:ext>
            </a:extLst>
          </p:cNvPr>
          <p:cNvSpPr/>
          <p:nvPr/>
        </p:nvSpPr>
        <p:spPr>
          <a:xfrm>
            <a:off x="1639974" y="-41968"/>
            <a:ext cx="11439414" cy="897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cap="all" spc="-100" dirty="0">
                <a:ln w="0"/>
                <a:latin typeface="+mj-lt"/>
              </a:rPr>
              <a:t>Beech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F9B35-9B81-4A5A-9640-B5E7388E754F}"/>
              </a:ext>
            </a:extLst>
          </p:cNvPr>
          <p:cNvSpPr/>
          <p:nvPr/>
        </p:nvSpPr>
        <p:spPr>
          <a:xfrm>
            <a:off x="8182739" y="4823644"/>
            <a:ext cx="3163077" cy="178264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9623AB36-44B2-4DF1-B971-798E083E98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592153"/>
              </p:ext>
            </p:extLst>
          </p:nvPr>
        </p:nvGraphicFramePr>
        <p:xfrm>
          <a:off x="8347612" y="4921329"/>
          <a:ext cx="2898558" cy="1596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Worksheet" r:id="rId5" imgW="2438400" imgH="1343222" progId="Excel.Sheet.12">
                  <p:embed/>
                </p:oleObj>
              </mc:Choice>
              <mc:Fallback>
                <p:oleObj name="Worksheet" r:id="rId5" imgW="2438400" imgH="1343222" progId="Excel.Sheet.12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6D2ABD05-5808-47E5-A11E-C30FC14BD3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47612" y="4921329"/>
                        <a:ext cx="2898558" cy="1596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40C750D1-0E90-4BB6-B03F-3789714DFEC0}"/>
              </a:ext>
            </a:extLst>
          </p:cNvPr>
          <p:cNvSpPr/>
          <p:nvPr/>
        </p:nvSpPr>
        <p:spPr>
          <a:xfrm>
            <a:off x="9280745" y="126174"/>
            <a:ext cx="2734492" cy="155734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B53618F3-A077-4601-B93F-6D55974D46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180013"/>
              </p:ext>
            </p:extLst>
          </p:nvPr>
        </p:nvGraphicFramePr>
        <p:xfrm>
          <a:off x="9519259" y="221659"/>
          <a:ext cx="2405910" cy="1325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Worksheet" r:id="rId7" imgW="2438400" imgH="1343222" progId="Excel.Sheet.12">
                  <p:embed/>
                </p:oleObj>
              </mc:Choice>
              <mc:Fallback>
                <p:oleObj name="Worksheet" r:id="rId7" imgW="2438400" imgH="1343222" progId="Excel.Sheet.12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2594A9B6-49D6-4730-AA7E-43B5BFBAAC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19259" y="221659"/>
                        <a:ext cx="2405910" cy="1325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B0A69CEA-3A42-415B-95D8-DE5B1D680F42}"/>
              </a:ext>
            </a:extLst>
          </p:cNvPr>
          <p:cNvSpPr/>
          <p:nvPr/>
        </p:nvSpPr>
        <p:spPr>
          <a:xfrm>
            <a:off x="3095016" y="50778"/>
            <a:ext cx="2734492" cy="7800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D72CF53D-AA6C-4DB4-92A3-A7754DD5F8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131978"/>
              </p:ext>
            </p:extLst>
          </p:nvPr>
        </p:nvGraphicFramePr>
        <p:xfrm>
          <a:off x="3202877" y="148078"/>
          <a:ext cx="2590273" cy="617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Worksheet" r:id="rId9" imgW="2438400" imgH="581156" progId="Excel.Sheet.12">
                  <p:embed/>
                </p:oleObj>
              </mc:Choice>
              <mc:Fallback>
                <p:oleObj name="Worksheet" r:id="rId9" imgW="2438400" imgH="581156" progId="Excel.Sheet.12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EE1DC6CA-C818-4B54-B0ED-F6F2655310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02877" y="148078"/>
                        <a:ext cx="2590273" cy="617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0043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D91E3E1-5159-4DA9-8C1A-3897E9094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F7E53-E975-4A5C-BF5D-D8740448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53263-995C-49EE-9CA6-FE769A768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7FFE657-1F53-4BA2-99ED-71027468A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717B2EF-FCC5-4A6E-8AD7-254350958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8BEC20-1CFB-4C38-819D-8EA157D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a wooden table&#10;&#10;Description automatically generated">
            <a:extLst>
              <a:ext uri="{FF2B5EF4-FFF2-40B4-BE49-F238E27FC236}">
                <a16:creationId xmlns:a16="http://schemas.microsoft.com/office/drawing/2014/main" id="{EA6C2D10-A92D-4CFB-983E-EDF92AED1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1" r="19282" b="-1"/>
          <a:stretch/>
        </p:blipFill>
        <p:spPr>
          <a:xfrm>
            <a:off x="-1" y="10"/>
            <a:ext cx="4059936" cy="4530063"/>
          </a:xfrm>
          <a:prstGeom prst="rect">
            <a:avLst/>
          </a:prstGeom>
        </p:spPr>
      </p:pic>
      <p:pic>
        <p:nvPicPr>
          <p:cNvPr id="7" name="Picture 6" descr="A living room filled with furniture and a flat screen tv&#10;&#10;Description automatically generated">
            <a:extLst>
              <a:ext uri="{FF2B5EF4-FFF2-40B4-BE49-F238E27FC236}">
                <a16:creationId xmlns:a16="http://schemas.microsoft.com/office/drawing/2014/main" id="{B77D54EC-A05B-46F9-BFBB-B13496F5B6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6" r="5031" b="3"/>
          <a:stretch/>
        </p:blipFill>
        <p:spPr>
          <a:xfrm>
            <a:off x="4059935" y="10"/>
            <a:ext cx="4072129" cy="4526270"/>
          </a:xfrm>
          <a:prstGeom prst="rect">
            <a:avLst/>
          </a:prstGeom>
        </p:spPr>
      </p:pic>
      <p:pic>
        <p:nvPicPr>
          <p:cNvPr id="9" name="Picture 8" descr="A large red chair in a room&#10;&#10;Description automatically generated">
            <a:extLst>
              <a:ext uri="{FF2B5EF4-FFF2-40B4-BE49-F238E27FC236}">
                <a16:creationId xmlns:a16="http://schemas.microsoft.com/office/drawing/2014/main" id="{88822191-BF99-439B-BB78-DF99F332D7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7" r="10305" b="-1"/>
          <a:stretch/>
        </p:blipFill>
        <p:spPr>
          <a:xfrm>
            <a:off x="8132064" y="10"/>
            <a:ext cx="4059936" cy="453006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18A10-CF16-446C-BC9A-7BE18424A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9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cap="all" spc="-100" dirty="0">
                <a:solidFill>
                  <a:schemeClr val="tx1"/>
                </a:solidFill>
              </a:rPr>
              <a:t>cherry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14C97B-F0DE-4E40-95A5-DC6FA63CB2D1}"/>
              </a:ext>
            </a:extLst>
          </p:cNvPr>
          <p:cNvSpPr/>
          <p:nvPr/>
        </p:nvSpPr>
        <p:spPr>
          <a:xfrm>
            <a:off x="8050493" y="4802714"/>
            <a:ext cx="3163077" cy="178264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EEAEA9C-9298-4A2F-A5B5-005D999689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316490"/>
              </p:ext>
            </p:extLst>
          </p:nvPr>
        </p:nvGraphicFramePr>
        <p:xfrm>
          <a:off x="8169755" y="4909570"/>
          <a:ext cx="2924554" cy="1610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Worksheet" r:id="rId6" imgW="2438400" imgH="1343222" progId="Excel.Sheet.12">
                  <p:embed/>
                </p:oleObj>
              </mc:Choice>
              <mc:Fallback>
                <p:oleObj name="Worksheet" r:id="rId6" imgW="2438400" imgH="13432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69755" y="4909570"/>
                        <a:ext cx="2924554" cy="1610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864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room filled with furniture and a table&#10;&#10;Description automatically generated">
            <a:extLst>
              <a:ext uri="{FF2B5EF4-FFF2-40B4-BE49-F238E27FC236}">
                <a16:creationId xmlns:a16="http://schemas.microsoft.com/office/drawing/2014/main" id="{DA98A542-0FA6-4262-9D00-7AA0365403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" b="16384"/>
          <a:stretch/>
        </p:blipFill>
        <p:spPr>
          <a:xfrm>
            <a:off x="20" y="-3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34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646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3A8B56-CD6C-436C-BB85-B27CC2A49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18" y="2737224"/>
            <a:ext cx="3147693" cy="1189429"/>
          </a:xfrm>
        </p:spPr>
        <p:txBody>
          <a:bodyPr anchor="b">
            <a:normAutofit/>
          </a:bodyPr>
          <a:lstStyle/>
          <a:p>
            <a:r>
              <a:rPr lang="en-GB" sz="2800" dirty="0"/>
              <a:t>EBONY</a:t>
            </a:r>
          </a:p>
        </p:txBody>
      </p:sp>
      <p:pic>
        <p:nvPicPr>
          <p:cNvPr id="5" name="Content Placeholder 4" descr="A brown wooden bench sitting in the middle of a room&#10;&#10;Description automatically generated">
            <a:extLst>
              <a:ext uri="{FF2B5EF4-FFF2-40B4-BE49-F238E27FC236}">
                <a16:creationId xmlns:a16="http://schemas.microsoft.com/office/drawing/2014/main" id="{49521EA4-E65E-4C9E-BBA4-4CEEB5ED66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r="2" b="7163"/>
          <a:stretch/>
        </p:blipFill>
        <p:spPr>
          <a:xfrm>
            <a:off x="410646" y="398435"/>
            <a:ext cx="3474720" cy="2204929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97964AE-727C-4423-8BE6-BFEBDAE86F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457253"/>
              </p:ext>
            </p:extLst>
          </p:nvPr>
        </p:nvGraphicFramePr>
        <p:xfrm>
          <a:off x="623582" y="4060513"/>
          <a:ext cx="2893466" cy="1593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Worksheet" r:id="rId5" imgW="2438400" imgH="1343222" progId="Excel.Sheet.12">
                  <p:embed/>
                </p:oleObj>
              </mc:Choice>
              <mc:Fallback>
                <p:oleObj name="Worksheet" r:id="rId5" imgW="2438400" imgH="13432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3582" y="4060513"/>
                        <a:ext cx="2893466" cy="1593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4889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ining room table&#10;&#10;Description automatically generated">
            <a:extLst>
              <a:ext uri="{FF2B5EF4-FFF2-40B4-BE49-F238E27FC236}">
                <a16:creationId xmlns:a16="http://schemas.microsoft.com/office/drawing/2014/main" id="{C7EC7304-293D-4480-AA42-72822C936B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r="29238"/>
          <a:stretch/>
        </p:blipFill>
        <p:spPr>
          <a:xfrm>
            <a:off x="20" y="-3"/>
            <a:ext cx="6099028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34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646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A38DB-D2BA-452A-80E7-DDF54032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18" y="2737224"/>
            <a:ext cx="3147693" cy="1189429"/>
          </a:xfrm>
        </p:spPr>
        <p:txBody>
          <a:bodyPr anchor="b">
            <a:normAutofit/>
          </a:bodyPr>
          <a:lstStyle/>
          <a:p>
            <a:r>
              <a:rPr lang="en-GB" sz="2800" dirty="0"/>
              <a:t>POPLAR</a:t>
            </a:r>
          </a:p>
        </p:txBody>
      </p:sp>
      <p:pic>
        <p:nvPicPr>
          <p:cNvPr id="7" name="Picture 6" descr="A room with a wooden floor&#10;&#10;Description automatically generated">
            <a:extLst>
              <a:ext uri="{FF2B5EF4-FFF2-40B4-BE49-F238E27FC236}">
                <a16:creationId xmlns:a16="http://schemas.microsoft.com/office/drawing/2014/main" id="{70F74D13-F284-4409-B765-D836A79BED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1" r="2" b="2"/>
          <a:stretch/>
        </p:blipFill>
        <p:spPr>
          <a:xfrm>
            <a:off x="410646" y="398438"/>
            <a:ext cx="3474720" cy="2204929"/>
          </a:xfrm>
          <a:prstGeom prst="rect">
            <a:avLst/>
          </a:prstGeom>
        </p:spPr>
      </p:pic>
      <p:pic>
        <p:nvPicPr>
          <p:cNvPr id="9" name="Picture 8" descr="A room filled with furniture and a table&#10;&#10;Description automatically generated">
            <a:extLst>
              <a:ext uri="{FF2B5EF4-FFF2-40B4-BE49-F238E27FC236}">
                <a16:creationId xmlns:a16="http://schemas.microsoft.com/office/drawing/2014/main" id="{354B7877-BA3F-42A4-9A37-DDCD90D93C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8" r="28555"/>
          <a:stretch/>
        </p:blipFill>
        <p:spPr>
          <a:xfrm>
            <a:off x="6096000" y="-9"/>
            <a:ext cx="6096000" cy="6858006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FDE1905-EF3F-47D9-9C80-85D8CAF19C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243014"/>
              </p:ext>
            </p:extLst>
          </p:nvPr>
        </p:nvGraphicFramePr>
        <p:xfrm>
          <a:off x="562191" y="4036852"/>
          <a:ext cx="2890732" cy="1592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Worksheet" r:id="rId6" imgW="2438400" imgH="1343222" progId="Excel.Sheet.12">
                  <p:embed/>
                </p:oleObj>
              </mc:Choice>
              <mc:Fallback>
                <p:oleObj name="Worksheet" r:id="rId6" imgW="2438400" imgH="13432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2191" y="4036852"/>
                        <a:ext cx="2890732" cy="15921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32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7" name="Picture 6" descr="A bedroom with a bed and desk in a room&#10;&#10;Description automatically generated">
            <a:extLst>
              <a:ext uri="{FF2B5EF4-FFF2-40B4-BE49-F238E27FC236}">
                <a16:creationId xmlns:a16="http://schemas.microsoft.com/office/drawing/2014/main" id="{404B9A77-2483-4F6F-9BE5-DF5C99063F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" b="22291"/>
          <a:stretch/>
        </p:blipFill>
        <p:spPr>
          <a:xfrm>
            <a:off x="-1" y="10"/>
            <a:ext cx="12191998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EDD0E0-A963-4948-B241-3F704562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3" y="120080"/>
            <a:ext cx="6467853" cy="13716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cap="all" spc="-100" dirty="0"/>
              <a:t>ELM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3E24BFD0-4D37-4E92-ADE5-8293EDEC69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9"/>
          <a:stretch/>
        </p:blipFill>
        <p:spPr>
          <a:xfrm>
            <a:off x="8129013" y="891662"/>
            <a:ext cx="3217333" cy="2458200"/>
          </a:xfrm>
          <a:prstGeom prst="rect">
            <a:avLst/>
          </a:prstGeom>
        </p:spPr>
      </p:pic>
      <p:pic>
        <p:nvPicPr>
          <p:cNvPr id="5" name="Content Placeholder 4" descr="A wooden table&#10;&#10;Description automatically generated">
            <a:extLst>
              <a:ext uri="{FF2B5EF4-FFF2-40B4-BE49-F238E27FC236}">
                <a16:creationId xmlns:a16="http://schemas.microsoft.com/office/drawing/2014/main" id="{5C5254EC-A2D1-4880-8E58-C7AA1EC348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"/>
          <a:stretch/>
        </p:blipFill>
        <p:spPr>
          <a:xfrm>
            <a:off x="8119872" y="3508137"/>
            <a:ext cx="3217333" cy="24582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BC9716BB-69BC-4248-AF1C-67101C602382}"/>
              </a:ext>
            </a:extLst>
          </p:cNvPr>
          <p:cNvSpPr/>
          <p:nvPr/>
        </p:nvSpPr>
        <p:spPr>
          <a:xfrm>
            <a:off x="305543" y="1165750"/>
            <a:ext cx="2588660" cy="156906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313F94F-8920-4412-BDD9-3CF6DC869F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218478"/>
              </p:ext>
            </p:extLst>
          </p:nvPr>
        </p:nvGraphicFramePr>
        <p:xfrm>
          <a:off x="380301" y="1279437"/>
          <a:ext cx="24384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Worksheet" r:id="rId6" imgW="2438400" imgH="1343222" progId="Excel.Sheet.12">
                  <p:embed/>
                </p:oleObj>
              </mc:Choice>
              <mc:Fallback>
                <p:oleObj name="Worksheet" r:id="rId6" imgW="2438400" imgH="13432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0301" y="1279437"/>
                        <a:ext cx="2438400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3269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D91E3E1-5159-4DA9-8C1A-3897E9094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EF7E53-E975-4A5C-BF5D-D87404485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53263-995C-49EE-9CA6-FE769A768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7FFE657-1F53-4BA2-99ED-71027468A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717B2EF-FCC5-4A6E-8AD7-254350958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8BEC20-1CFB-4C38-819D-8EA157D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hair sitting in front of a television&#10;&#10;Description automatically generated">
            <a:extLst>
              <a:ext uri="{FF2B5EF4-FFF2-40B4-BE49-F238E27FC236}">
                <a16:creationId xmlns:a16="http://schemas.microsoft.com/office/drawing/2014/main" id="{6876CCFC-C640-47D8-8509-65D5C4C717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3" r="-1" b="5142"/>
          <a:stretch/>
        </p:blipFill>
        <p:spPr>
          <a:xfrm>
            <a:off x="-1" y="10"/>
            <a:ext cx="4059936" cy="4530063"/>
          </a:xfrm>
          <a:prstGeom prst="rect">
            <a:avLst/>
          </a:prstGeom>
        </p:spPr>
      </p:pic>
      <p:pic>
        <p:nvPicPr>
          <p:cNvPr id="9" name="Picture 8" descr="A large empty room&#10;&#10;Description automatically generated">
            <a:extLst>
              <a:ext uri="{FF2B5EF4-FFF2-40B4-BE49-F238E27FC236}">
                <a16:creationId xmlns:a16="http://schemas.microsoft.com/office/drawing/2014/main" id="{85C3E46A-DE07-4741-86BD-7EBE06E7CF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8" r="12589" b="3"/>
          <a:stretch/>
        </p:blipFill>
        <p:spPr>
          <a:xfrm>
            <a:off x="4059935" y="10"/>
            <a:ext cx="4072129" cy="4526270"/>
          </a:xfrm>
          <a:prstGeom prst="rect">
            <a:avLst/>
          </a:prstGeom>
        </p:spPr>
      </p:pic>
      <p:pic>
        <p:nvPicPr>
          <p:cNvPr id="5" name="Content Placeholder 4" descr="A large room&#10;&#10;Description automatically generated">
            <a:extLst>
              <a:ext uri="{FF2B5EF4-FFF2-40B4-BE49-F238E27FC236}">
                <a16:creationId xmlns:a16="http://schemas.microsoft.com/office/drawing/2014/main" id="{8BE52F6D-FDEF-4A45-B8CD-021029C18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4568" b="-1"/>
          <a:stretch/>
        </p:blipFill>
        <p:spPr>
          <a:xfrm>
            <a:off x="8132064" y="10"/>
            <a:ext cx="4059936" cy="453006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D199DA-432B-4A93-A2E1-55FC0183F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93" y="4956811"/>
            <a:ext cx="11439414" cy="14159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cap="all" spc="-100" dirty="0">
                <a:solidFill>
                  <a:schemeClr val="tx1"/>
                </a:solidFill>
              </a:rPr>
              <a:t>Yew tech theatre</a:t>
            </a:r>
            <a:br>
              <a:rPr lang="en-US" cap="all" spc="-100" dirty="0">
                <a:solidFill>
                  <a:schemeClr val="tx1"/>
                </a:solidFill>
              </a:rPr>
            </a:br>
            <a:endParaRPr lang="en-US" cap="all" spc="-1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E79E7B-962C-4F47-9982-372EDD7C07A0}"/>
              </a:ext>
            </a:extLst>
          </p:cNvPr>
          <p:cNvSpPr/>
          <p:nvPr/>
        </p:nvSpPr>
        <p:spPr>
          <a:xfrm>
            <a:off x="9172334" y="5013262"/>
            <a:ext cx="2588660" cy="595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A93BE80-A079-476D-9842-B76082A55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778723"/>
              </p:ext>
            </p:extLst>
          </p:nvPr>
        </p:nvGraphicFramePr>
        <p:xfrm>
          <a:off x="9247464" y="5120507"/>
          <a:ext cx="24384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Worksheet" r:id="rId6" imgW="2438400" imgH="390788" progId="Excel.Sheet.12">
                  <p:embed/>
                </p:oleObj>
              </mc:Choice>
              <mc:Fallback>
                <p:oleObj name="Worksheet" r:id="rId6" imgW="2438400" imgH="3907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47464" y="5120507"/>
                        <a:ext cx="2438400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6129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hotel room&#10;&#10;Description automatically generated">
            <a:extLst>
              <a:ext uri="{FF2B5EF4-FFF2-40B4-BE49-F238E27FC236}">
                <a16:creationId xmlns:a16="http://schemas.microsoft.com/office/drawing/2014/main" id="{5969EEA4-7D9C-4A18-B39B-B4D5A9ABE8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 b="1666"/>
          <a:stretch/>
        </p:blipFill>
        <p:spPr>
          <a:xfrm>
            <a:off x="20" y="-3"/>
            <a:ext cx="12191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1521" y="237744"/>
            <a:ext cx="3804945" cy="63825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633" y="402336"/>
            <a:ext cx="3474720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716A7-D50B-41B8-85E8-7165C7F6E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1233" y="3065208"/>
            <a:ext cx="3147693" cy="1189429"/>
          </a:xfrm>
        </p:spPr>
        <p:txBody>
          <a:bodyPr anchor="b">
            <a:normAutofit fontScale="90000"/>
          </a:bodyPr>
          <a:lstStyle/>
          <a:p>
            <a:r>
              <a:rPr lang="en-GB" sz="2800" dirty="0"/>
              <a:t>Oak Boardroom</a:t>
            </a:r>
            <a:br>
              <a:rPr lang="en-GB" sz="2800" dirty="0"/>
            </a:br>
            <a:r>
              <a:rPr lang="en-GB" sz="2800" dirty="0"/>
              <a:t>&amp; </a:t>
            </a:r>
            <a:br>
              <a:rPr lang="en-GB" sz="2800" dirty="0"/>
            </a:br>
            <a:r>
              <a:rPr lang="en-GB" sz="2800" dirty="0"/>
              <a:t>Lime Boardroom</a:t>
            </a:r>
          </a:p>
        </p:txBody>
      </p:sp>
      <p:pic>
        <p:nvPicPr>
          <p:cNvPr id="5" name="Content Placeholder 4" descr="A room filled with furniture and a flat screen tv&#10;&#10;Description automatically generated">
            <a:extLst>
              <a:ext uri="{FF2B5EF4-FFF2-40B4-BE49-F238E27FC236}">
                <a16:creationId xmlns:a16="http://schemas.microsoft.com/office/drawing/2014/main" id="{6D3A07C0-F1EA-4382-8B7E-0A347475AC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394"/>
          <a:stretch/>
        </p:blipFill>
        <p:spPr>
          <a:xfrm>
            <a:off x="8306633" y="398435"/>
            <a:ext cx="3474720" cy="2204929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4FF5DD3-7D05-4E4E-B1AF-1EFC49338B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51730"/>
              </p:ext>
            </p:extLst>
          </p:nvPr>
        </p:nvGraphicFramePr>
        <p:xfrm>
          <a:off x="8616957" y="4334251"/>
          <a:ext cx="3003498" cy="481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Worksheet" r:id="rId5" imgW="2438400" imgH="390788" progId="Excel.Sheet.12">
                  <p:embed/>
                </p:oleObj>
              </mc:Choice>
              <mc:Fallback>
                <p:oleObj name="Worksheet" r:id="rId5" imgW="2438400" imgH="3907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16957" y="4334251"/>
                        <a:ext cx="3003498" cy="481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1800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5" name="Picture 4" descr="A wooden table&#10;&#10;Description automatically generated">
            <a:extLst>
              <a:ext uri="{FF2B5EF4-FFF2-40B4-BE49-F238E27FC236}">
                <a16:creationId xmlns:a16="http://schemas.microsoft.com/office/drawing/2014/main" id="{D30D8C43-D1F8-4FC1-91FA-6F80D80F8F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8" r="14665"/>
          <a:stretch/>
        </p:blipFill>
        <p:spPr>
          <a:xfrm>
            <a:off x="-1" y="10"/>
            <a:ext cx="6095995" cy="6857990"/>
          </a:xfrm>
          <a:prstGeom prst="rect">
            <a:avLst/>
          </a:prstGeom>
        </p:spPr>
      </p:pic>
      <p:pic>
        <p:nvPicPr>
          <p:cNvPr id="7" name="Picture 6" descr="A room filled with furniture on top of a wooden table&#10;&#10;Description automatically generated">
            <a:extLst>
              <a:ext uri="{FF2B5EF4-FFF2-40B4-BE49-F238E27FC236}">
                <a16:creationId xmlns:a16="http://schemas.microsoft.com/office/drawing/2014/main" id="{3E181C41-5A9C-4E3F-964A-15697BC594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4" r="22459"/>
          <a:stretch/>
        </p:blipFill>
        <p:spPr>
          <a:xfrm>
            <a:off x="6095998" y="10"/>
            <a:ext cx="6096001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DD1A16-B30C-429D-B785-0CC2A2021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/>
              <a:t>Layouts</a:t>
            </a:r>
          </a:p>
        </p:txBody>
      </p:sp>
    </p:spTree>
    <p:extLst>
      <p:ext uri="{BB962C8B-B14F-4D97-AF65-F5344CB8AC3E}">
        <p14:creationId xmlns:p14="http://schemas.microsoft.com/office/powerpoint/2010/main" val="2064166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wooden table&#10;&#10;Description automatically generated">
            <a:extLst>
              <a:ext uri="{FF2B5EF4-FFF2-40B4-BE49-F238E27FC236}">
                <a16:creationId xmlns:a16="http://schemas.microsoft.com/office/drawing/2014/main" id="{E77A92CC-BD50-480E-AEE4-74EBA7BB53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"/>
          <a:stretch/>
        </p:blipFill>
        <p:spPr>
          <a:xfrm>
            <a:off x="-1" y="10"/>
            <a:ext cx="6095997" cy="4530063"/>
          </a:xfrm>
          <a:prstGeom prst="rect">
            <a:avLst/>
          </a:prstGeom>
        </p:spPr>
      </p:pic>
      <p:pic>
        <p:nvPicPr>
          <p:cNvPr id="7" name="Picture 6" descr="A dining room table&#10;&#10;Description automatically generated">
            <a:extLst>
              <a:ext uri="{FF2B5EF4-FFF2-40B4-BE49-F238E27FC236}">
                <a16:creationId xmlns:a16="http://schemas.microsoft.com/office/drawing/2014/main" id="{507C9295-2673-4720-AE00-EA52595953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"/>
          <a:stretch/>
        </p:blipFill>
        <p:spPr>
          <a:xfrm>
            <a:off x="6096004" y="10"/>
            <a:ext cx="6095996" cy="4530063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CAFC0E-7B4E-4BC3-A759-2B6E5734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cap="all" spc="-100" dirty="0">
                <a:solidFill>
                  <a:schemeClr val="tx1"/>
                </a:solidFill>
              </a:rPr>
              <a:t>Cabaret – max 3 delegates to a table</a:t>
            </a:r>
          </a:p>
        </p:txBody>
      </p:sp>
    </p:spTree>
    <p:extLst>
      <p:ext uri="{BB962C8B-B14F-4D97-AF65-F5344CB8AC3E}">
        <p14:creationId xmlns:p14="http://schemas.microsoft.com/office/powerpoint/2010/main" val="2202124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9E3DE-9F6C-4185-894E-BFF5C1E5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room filled with furniture on top of a wooden table&#10;&#10;Description automatically generated">
            <a:extLst>
              <a:ext uri="{FF2B5EF4-FFF2-40B4-BE49-F238E27FC236}">
                <a16:creationId xmlns:a16="http://schemas.microsoft.com/office/drawing/2014/main" id="{1B47F97A-BEBD-4991-8B54-27FE9E428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56" y="0"/>
            <a:ext cx="5986605" cy="6858000"/>
          </a:xfrm>
        </p:spPr>
      </p:pic>
      <p:pic>
        <p:nvPicPr>
          <p:cNvPr id="7" name="Picture 6" descr="A desk with a chair in a room&#10;&#10;Description automatically generated">
            <a:extLst>
              <a:ext uri="{FF2B5EF4-FFF2-40B4-BE49-F238E27FC236}">
                <a16:creationId xmlns:a16="http://schemas.microsoft.com/office/drawing/2014/main" id="{43E26618-CFCC-4EF2-A8DE-79EECF29C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6204857" cy="68579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C04B6B-1615-4834-B557-C04AF9C6F528}"/>
              </a:ext>
            </a:extLst>
          </p:cNvPr>
          <p:cNvSpPr/>
          <p:nvPr/>
        </p:nvSpPr>
        <p:spPr>
          <a:xfrm>
            <a:off x="358196" y="316414"/>
            <a:ext cx="4431917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U-SHAPE</a:t>
            </a:r>
          </a:p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 1 DELEGATE TO A DESK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AAAE9D-B535-47C0-8258-761F3A664CB0}"/>
              </a:ext>
            </a:extLst>
          </p:cNvPr>
          <p:cNvSpPr/>
          <p:nvPr/>
        </p:nvSpPr>
        <p:spPr>
          <a:xfrm>
            <a:off x="7810150" y="5477042"/>
            <a:ext cx="4381850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CLASSROOM</a:t>
            </a:r>
          </a:p>
          <a:p>
            <a:pPr algn="ctr"/>
            <a:r>
              <a:rPr 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 1 DELEGATE TO A DESK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267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living room filled with furniture and a blue chair&#10;&#10;Description automatically generated">
            <a:extLst>
              <a:ext uri="{FF2B5EF4-FFF2-40B4-BE49-F238E27FC236}">
                <a16:creationId xmlns:a16="http://schemas.microsoft.com/office/drawing/2014/main" id="{542941A3-9F82-4546-BE48-9D51EB6EB2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"/>
          <a:stretch/>
        </p:blipFill>
        <p:spPr>
          <a:xfrm>
            <a:off x="-1" y="10"/>
            <a:ext cx="6095997" cy="4530063"/>
          </a:xfrm>
          <a:prstGeom prst="rect">
            <a:avLst/>
          </a:prstGeom>
        </p:spPr>
      </p:pic>
      <p:pic>
        <p:nvPicPr>
          <p:cNvPr id="5" name="Content Placeholder 4" descr="A wooden table&#10;&#10;Description automatically generated">
            <a:extLst>
              <a:ext uri="{FF2B5EF4-FFF2-40B4-BE49-F238E27FC236}">
                <a16:creationId xmlns:a16="http://schemas.microsoft.com/office/drawing/2014/main" id="{858B5C3F-F018-44F3-B85D-6E1B376F7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"/>
          <a:stretch/>
        </p:blipFill>
        <p:spPr>
          <a:xfrm>
            <a:off x="6096004" y="10"/>
            <a:ext cx="6095996" cy="453006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94E747-A54F-4831-A6D4-296AB32B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" y="4872583"/>
            <a:ext cx="5449078" cy="14061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cap="all" spc="-100" dirty="0">
                <a:solidFill>
                  <a:schemeClr val="tx1"/>
                </a:solidFill>
              </a:rPr>
              <a:t>THEATRE</a:t>
            </a:r>
            <a:br>
              <a:rPr lang="en-US" cap="all" spc="-100" dirty="0">
                <a:solidFill>
                  <a:schemeClr val="tx1"/>
                </a:solidFill>
              </a:rPr>
            </a:br>
            <a:r>
              <a:rPr lang="en-US" sz="2400" cap="all" spc="-100" dirty="0">
                <a:solidFill>
                  <a:schemeClr val="tx1"/>
                </a:solidFill>
              </a:rPr>
              <a:t>2 Meters between chairs</a:t>
            </a:r>
            <a:endParaRPr lang="en-US" cap="all" spc="-100" dirty="0">
              <a:solidFill>
                <a:schemeClr val="tx1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4F2F1A4-6206-4174-BEAB-840DA0B79188}"/>
              </a:ext>
            </a:extLst>
          </p:cNvPr>
          <p:cNvSpPr txBox="1">
            <a:spLocks/>
          </p:cNvSpPr>
          <p:nvPr/>
        </p:nvSpPr>
        <p:spPr>
          <a:xfrm>
            <a:off x="6742922" y="4887173"/>
            <a:ext cx="5449078" cy="1406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lnSpc>
                <a:spcPct val="83000"/>
              </a:lnSpc>
            </a:pPr>
            <a:r>
              <a:rPr lang="en-GB" cap="all" spc="-100" dirty="0">
                <a:solidFill>
                  <a:schemeClr val="tx1"/>
                </a:solidFill>
              </a:rPr>
              <a:t>boardroom</a:t>
            </a:r>
            <a:br>
              <a:rPr lang="en-GB" cap="all" spc="-100" dirty="0">
                <a:solidFill>
                  <a:schemeClr val="tx1"/>
                </a:solidFill>
              </a:rPr>
            </a:br>
            <a:r>
              <a:rPr lang="en-GB" sz="2400" cap="all" spc="-100" dirty="0">
                <a:solidFill>
                  <a:schemeClr val="tx1"/>
                </a:solidFill>
              </a:rPr>
              <a:t>max 1 delegate per desk</a:t>
            </a:r>
            <a:endParaRPr lang="en-GB" cap="all" spc="-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88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5" name="Content Placeholder 4" descr="A building with a grassy field&#10;&#10;Description automatically generated">
            <a:extLst>
              <a:ext uri="{FF2B5EF4-FFF2-40B4-BE49-F238E27FC236}">
                <a16:creationId xmlns:a16="http://schemas.microsoft.com/office/drawing/2014/main" id="{D920EC04-4118-42BF-8DA8-8FCCA60D3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3" b="3822"/>
          <a:stretch/>
        </p:blipFill>
        <p:spPr>
          <a:xfrm>
            <a:off x="-1" y="10"/>
            <a:ext cx="6095995" cy="6857990"/>
          </a:xfrm>
          <a:prstGeom prst="rect">
            <a:avLst/>
          </a:prstGeom>
        </p:spPr>
      </p:pic>
      <p:pic>
        <p:nvPicPr>
          <p:cNvPr id="7" name="Picture 6" descr="A large building&#10;&#10;Description automatically generated">
            <a:extLst>
              <a:ext uri="{FF2B5EF4-FFF2-40B4-BE49-F238E27FC236}">
                <a16:creationId xmlns:a16="http://schemas.microsoft.com/office/drawing/2014/main" id="{F2681CE4-D09F-4725-A2C9-054D69187A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9" r="31799" b="1"/>
          <a:stretch/>
        </p:blipFill>
        <p:spPr>
          <a:xfrm>
            <a:off x="6095998" y="10"/>
            <a:ext cx="6096001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DED39-3C0E-418A-A8BB-F6E7E996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3248081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7B2BA5B-1894-4AF7-A31A-68B310384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8292AA-2164-4B18-AEBD-CC13F4CA6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6165" y="282258"/>
            <a:ext cx="5617029" cy="6323816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2E3DD6-EE3F-4714-B087-11DF4E1FB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5" y="424872"/>
            <a:ext cx="5336217" cy="6058223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2C3957-F62A-4F68-AAC5-F19B5E8D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86" y="727626"/>
            <a:ext cx="4602152" cy="1718225"/>
          </a:xfrm>
        </p:spPr>
        <p:txBody>
          <a:bodyPr>
            <a:normAutofit/>
          </a:bodyPr>
          <a:lstStyle/>
          <a:p>
            <a:r>
              <a:rPr lang="en-GB" dirty="0"/>
              <a:t>Delegate Stations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0BDA97-E083-4025-8AE8-14CB2CDCE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718" y="2035050"/>
            <a:ext cx="4602152" cy="3596880"/>
          </a:xfrm>
        </p:spPr>
        <p:txBody>
          <a:bodyPr>
            <a:normAutofit/>
          </a:bodyPr>
          <a:lstStyle/>
          <a:p>
            <a:r>
              <a:rPr lang="en-US" dirty="0"/>
              <a:t>Individual bottled water at each desk</a:t>
            </a:r>
          </a:p>
          <a:p>
            <a:r>
              <a:rPr lang="en-US" dirty="0"/>
              <a:t>Pads, pens and board markers</a:t>
            </a:r>
          </a:p>
          <a:p>
            <a:r>
              <a:rPr lang="en-US" dirty="0"/>
              <a:t>Individual sweet pots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B8B2C1-56D3-48CF-B950-1C2F68E19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55541" y="282258"/>
            <a:ext cx="1906304" cy="2780881"/>
          </a:xfrm>
          <a:prstGeom prst="rect">
            <a:avLst/>
          </a:prstGeom>
          <a:solidFill>
            <a:srgbClr val="A2A54C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wooden table&#10;&#10;Description automatically generated">
            <a:extLst>
              <a:ext uri="{FF2B5EF4-FFF2-40B4-BE49-F238E27FC236}">
                <a16:creationId xmlns:a16="http://schemas.microsoft.com/office/drawing/2014/main" id="{98062D97-0C59-4A26-86FE-D7D90DAFCF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9" r="-2" b="-2"/>
          <a:stretch/>
        </p:blipFill>
        <p:spPr>
          <a:xfrm>
            <a:off x="8181787" y="3154579"/>
            <a:ext cx="3780057" cy="3451495"/>
          </a:xfrm>
          <a:prstGeom prst="rect">
            <a:avLst/>
          </a:prstGeom>
        </p:spPr>
      </p:pic>
      <p:pic>
        <p:nvPicPr>
          <p:cNvPr id="10" name="Picture 9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0C91EBE1-8B6D-4DC6-9C34-5597C813B7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4" r="-1" b="-1"/>
          <a:stretch/>
        </p:blipFill>
        <p:spPr>
          <a:xfrm>
            <a:off x="6013956" y="282258"/>
            <a:ext cx="3950144" cy="3749831"/>
          </a:xfrm>
          <a:custGeom>
            <a:avLst/>
            <a:gdLst/>
            <a:ahLst/>
            <a:cxnLst/>
            <a:rect l="l" t="t" r="r" b="b"/>
            <a:pathLst>
              <a:path w="3950144" h="3749831">
                <a:moveTo>
                  <a:pt x="0" y="0"/>
                </a:moveTo>
                <a:lnTo>
                  <a:pt x="3950144" y="0"/>
                </a:lnTo>
                <a:lnTo>
                  <a:pt x="3950144" y="2780881"/>
                </a:lnTo>
                <a:lnTo>
                  <a:pt x="2071742" y="2780881"/>
                </a:lnTo>
                <a:lnTo>
                  <a:pt x="2071742" y="3749831"/>
                </a:lnTo>
                <a:lnTo>
                  <a:pt x="0" y="3749831"/>
                </a:lnTo>
                <a:close/>
              </a:path>
            </a:pathLst>
          </a:custGeom>
        </p:spPr>
      </p:pic>
      <p:pic>
        <p:nvPicPr>
          <p:cNvPr id="7" name="Picture 6" descr="A room with white walls&#10;&#10;Description automatically generated">
            <a:extLst>
              <a:ext uri="{FF2B5EF4-FFF2-40B4-BE49-F238E27FC236}">
                <a16:creationId xmlns:a16="http://schemas.microsoft.com/office/drawing/2014/main" id="{41F4B967-69ED-42C6-873B-D358081DEA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" r="33544" b="-2"/>
          <a:stretch/>
        </p:blipFill>
        <p:spPr>
          <a:xfrm>
            <a:off x="6009052" y="4123529"/>
            <a:ext cx="2083089" cy="2482545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0AA3A37-6ED6-43DD-B0EB-D714DAAC8F03}"/>
              </a:ext>
            </a:extLst>
          </p:cNvPr>
          <p:cNvSpPr txBox="1">
            <a:spLocks/>
          </p:cNvSpPr>
          <p:nvPr/>
        </p:nvSpPr>
        <p:spPr>
          <a:xfrm>
            <a:off x="574640" y="3553037"/>
            <a:ext cx="4602152" cy="1718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dirty="0"/>
              <a:t>Hydration Stations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9C0A6B2E-DF03-4AB2-BC69-B2A0902CAEE2}"/>
              </a:ext>
            </a:extLst>
          </p:cNvPr>
          <p:cNvSpPr txBox="1">
            <a:spLocks/>
          </p:cNvSpPr>
          <p:nvPr/>
        </p:nvSpPr>
        <p:spPr>
          <a:xfrm>
            <a:off x="664286" y="4854160"/>
            <a:ext cx="4602152" cy="3596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Extra in room stationery and water station</a:t>
            </a:r>
          </a:p>
          <a:p>
            <a:r>
              <a:rPr lang="en-US" dirty="0"/>
              <a:t>Bottle filling stations in public areas</a:t>
            </a:r>
          </a:p>
        </p:txBody>
      </p:sp>
    </p:spTree>
    <p:extLst>
      <p:ext uri="{BB962C8B-B14F-4D97-AF65-F5344CB8AC3E}">
        <p14:creationId xmlns:p14="http://schemas.microsoft.com/office/powerpoint/2010/main" val="1776932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F7CFB609-BCB5-48F3-A772-96674F30B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2A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2251B70-2108-41BA-AC72-B834434C6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75873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hower leading to a door&#10;&#10;Description automatically generated">
            <a:extLst>
              <a:ext uri="{FF2B5EF4-FFF2-40B4-BE49-F238E27FC236}">
                <a16:creationId xmlns:a16="http://schemas.microsoft.com/office/drawing/2014/main" id="{5C583ED3-31C8-458B-B1CE-9470692F8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" r="-2" b="35676"/>
          <a:stretch/>
        </p:blipFill>
        <p:spPr>
          <a:xfrm>
            <a:off x="-1864" y="10"/>
            <a:ext cx="6591299" cy="3355932"/>
          </a:xfrm>
          <a:prstGeom prst="rect">
            <a:avLst/>
          </a:prstGeom>
        </p:spPr>
      </p:pic>
      <p:pic>
        <p:nvPicPr>
          <p:cNvPr id="7" name="Picture 6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A1582C0A-ED1D-4039-9A9F-AE6BFAFDBD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0" r="13610"/>
          <a:stretch/>
        </p:blipFill>
        <p:spPr>
          <a:xfrm>
            <a:off x="-2" y="3509434"/>
            <a:ext cx="6591300" cy="3348566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D2369D4-64C4-40CA-B2FC-743453FA2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3AD138D-C229-40D8-842E-020743C0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F8DAD-AF81-419F-B32C-38CB575B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8172" y="2105262"/>
            <a:ext cx="3238501" cy="30548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3000"/>
              </a:lnSpc>
            </a:pPr>
            <a:r>
              <a:rPr lang="en-US" sz="4100" cap="all" spc="-100" dirty="0"/>
              <a:t>Private bathrooms</a:t>
            </a:r>
            <a:br>
              <a:rPr lang="en-US" sz="4100" cap="all" spc="-100" dirty="0"/>
            </a:br>
            <a:br>
              <a:rPr lang="en-US" sz="4100" cap="all" spc="-100" dirty="0"/>
            </a:br>
            <a:r>
              <a:rPr lang="en-US" sz="4100" cap="all" spc="-100" dirty="0"/>
              <a:t>and</a:t>
            </a:r>
            <a:br>
              <a:rPr lang="en-US" sz="4100" cap="all" spc="-100" dirty="0"/>
            </a:br>
            <a:br>
              <a:rPr lang="en-US" sz="4100" cap="all" spc="-100" dirty="0"/>
            </a:br>
            <a:r>
              <a:rPr lang="en-US" sz="4100" cap="all" spc="-100" dirty="0"/>
              <a:t>Large open</a:t>
            </a:r>
            <a:br>
              <a:rPr lang="en-US" sz="4100" cap="all" spc="-100" dirty="0"/>
            </a:br>
            <a:r>
              <a:rPr lang="en-US" sz="4100" cap="all" spc="-100" dirty="0"/>
              <a:t>spaces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1BAE5E-7CC8-40AD-9A7E-0469E24407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768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01E6AB6-0657-4BF2-816B-443C9809C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493DB97-1EF9-40FC-9DAC-B23D64696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0970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FD9D93B-46F0-47D0-9A9E-8E60DA3FA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160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8DB4B7D-6E19-4B1E-A0ED-621919C15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B196DE-BC07-4C0A-9A6F-6FFD5F775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3C32D-C8E0-49CB-AF18-A6A13B7FE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5E3DF13-4412-4927-AA38-F077B5A4C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569EC13-67CE-4C90-95BA-1F7D7F3D3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59492E-0F24-4A22-B24D-A110B403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E7CA313-2F4B-4574-8399-12EF6A1BF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kitchen with an island in the middle of a room&#10;&#10;Description automatically generated">
            <a:extLst>
              <a:ext uri="{FF2B5EF4-FFF2-40B4-BE49-F238E27FC236}">
                <a16:creationId xmlns:a16="http://schemas.microsoft.com/office/drawing/2014/main" id="{C492B19B-CDCF-46CE-849C-B24D35C2D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"/>
          <a:stretch/>
        </p:blipFill>
        <p:spPr>
          <a:xfrm>
            <a:off x="-1" y="10"/>
            <a:ext cx="6095997" cy="4530063"/>
          </a:xfrm>
          <a:prstGeom prst="rect">
            <a:avLst/>
          </a:prstGeom>
        </p:spPr>
      </p:pic>
      <p:pic>
        <p:nvPicPr>
          <p:cNvPr id="5" name="Content Placeholder 4" descr="A building with a grassy field&#10;&#10;Description automatically generated">
            <a:extLst>
              <a:ext uri="{FF2B5EF4-FFF2-40B4-BE49-F238E27FC236}">
                <a16:creationId xmlns:a16="http://schemas.microsoft.com/office/drawing/2014/main" id="{8A2F56F8-9CD4-49C7-B6E4-0AF662DAA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3" b="18143"/>
          <a:stretch/>
        </p:blipFill>
        <p:spPr>
          <a:xfrm>
            <a:off x="6096004" y="10"/>
            <a:ext cx="6095996" cy="453006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AC534C-9088-4A90-A403-8FF8D87E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7" y="5120790"/>
            <a:ext cx="11439414" cy="8974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3000"/>
              </a:lnSpc>
            </a:pPr>
            <a:r>
              <a:rPr lang="en-US" cap="all" spc="-100" dirty="0">
                <a:solidFill>
                  <a:schemeClr val="tx1"/>
                </a:solidFill>
              </a:rPr>
              <a:t>Even the crazy golf</a:t>
            </a:r>
            <a:br>
              <a:rPr lang="en-US" cap="all" spc="-100" dirty="0">
                <a:solidFill>
                  <a:schemeClr val="tx1"/>
                </a:solidFill>
              </a:rPr>
            </a:br>
            <a:r>
              <a:rPr lang="en-US" cap="all" spc="-100" dirty="0">
                <a:solidFill>
                  <a:schemeClr val="tx1"/>
                </a:solidFill>
              </a:rPr>
              <a:t>is 2 meters apart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5DA757B-6BB9-4013-9C5D-FF63BB90AAC2}"/>
              </a:ext>
            </a:extLst>
          </p:cNvPr>
          <p:cNvSpPr txBox="1">
            <a:spLocks/>
          </p:cNvSpPr>
          <p:nvPr/>
        </p:nvSpPr>
        <p:spPr>
          <a:xfrm>
            <a:off x="-2995171" y="5194564"/>
            <a:ext cx="11439414" cy="897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lnSpc>
                <a:spcPct val="83000"/>
              </a:lnSpc>
            </a:pPr>
            <a:r>
              <a:rPr lang="en-GB" cap="all" spc="-100" dirty="0">
                <a:solidFill>
                  <a:schemeClr val="tx1"/>
                </a:solidFill>
              </a:rPr>
              <a:t>Spacious </a:t>
            </a:r>
            <a:br>
              <a:rPr lang="en-GB" cap="all" spc="-100" dirty="0">
                <a:solidFill>
                  <a:schemeClr val="tx1"/>
                </a:solidFill>
              </a:rPr>
            </a:br>
            <a:r>
              <a:rPr lang="en-GB" cap="all" spc="-100" dirty="0">
                <a:solidFill>
                  <a:schemeClr val="tx1"/>
                </a:solidFill>
              </a:rPr>
              <a:t>food market</a:t>
            </a:r>
          </a:p>
        </p:txBody>
      </p:sp>
    </p:spTree>
    <p:extLst>
      <p:ext uri="{BB962C8B-B14F-4D97-AF65-F5344CB8AC3E}">
        <p14:creationId xmlns:p14="http://schemas.microsoft.com/office/powerpoint/2010/main" val="2025973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LightSeedLeftStep">
      <a:dk1>
        <a:srgbClr val="000000"/>
      </a:dk1>
      <a:lt1>
        <a:srgbClr val="FFFFFF"/>
      </a:lt1>
      <a:dk2>
        <a:srgbClr val="413624"/>
      </a:dk2>
      <a:lt2>
        <a:srgbClr val="E5E5EA"/>
      </a:lt2>
      <a:accent1>
        <a:srgbClr val="A2A54C"/>
      </a:accent1>
      <a:accent2>
        <a:srgbClr val="D59228"/>
      </a:accent2>
      <a:accent3>
        <a:srgbClr val="EE846A"/>
      </a:accent3>
      <a:accent4>
        <a:srgbClr val="EB4E70"/>
      </a:accent4>
      <a:accent5>
        <a:srgbClr val="EE6EC0"/>
      </a:accent5>
      <a:accent6>
        <a:srgbClr val="E34EEB"/>
      </a:accent6>
      <a:hlink>
        <a:srgbClr val="7F7DB9"/>
      </a:hlink>
      <a:folHlink>
        <a:srgbClr val="828282"/>
      </a:folHlink>
    </a:clrScheme>
    <a:fontScheme name="Savon">
      <a:maj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163</Words>
  <Application>Microsoft Office PowerPoint</Application>
  <PresentationFormat>Widescreen</PresentationFormat>
  <Paragraphs>55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Garamond</vt:lpstr>
      <vt:lpstr>Gill Sans MT</vt:lpstr>
      <vt:lpstr>SavonVTI</vt:lpstr>
      <vt:lpstr>Microsoft Excel Worksheet</vt:lpstr>
      <vt:lpstr>Woodlands  Social Distancing Capacities</vt:lpstr>
      <vt:lpstr>Index</vt:lpstr>
      <vt:lpstr>Capacities</vt:lpstr>
      <vt:lpstr>PowerPoint Presentation</vt:lpstr>
      <vt:lpstr>PowerPoint Presentation</vt:lpstr>
      <vt:lpstr>PowerPoint Presentation</vt:lpstr>
      <vt:lpstr>PowerPoint Presentation</vt:lpstr>
      <vt:lpstr>ASH</vt:lpstr>
      <vt:lpstr>PowerPoint Presentation</vt:lpstr>
      <vt:lpstr>cherry</vt:lpstr>
      <vt:lpstr>EBONY</vt:lpstr>
      <vt:lpstr>POPLAR</vt:lpstr>
      <vt:lpstr>ELM</vt:lpstr>
      <vt:lpstr>Yew tech theatre </vt:lpstr>
      <vt:lpstr>Oak Boardroom &amp;  Lime Boardroom</vt:lpstr>
      <vt:lpstr>Layouts</vt:lpstr>
      <vt:lpstr>Cabaret – max 3 delegates to a table</vt:lpstr>
      <vt:lpstr>PowerPoint Presentation</vt:lpstr>
      <vt:lpstr>THEATRE 2 Meters between chairs</vt:lpstr>
      <vt:lpstr>extras</vt:lpstr>
      <vt:lpstr>Delegate Stations</vt:lpstr>
      <vt:lpstr>Private bathrooms  and  Large open spaces</vt:lpstr>
      <vt:lpstr>Even the crazy golf is 2 meters apart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Woodlands  Social Distancing Capacities</dc:title>
  <dc:creator>Simon McMahon</dc:creator>
  <cp:lastModifiedBy>Simon McMahon</cp:lastModifiedBy>
  <cp:revision>1</cp:revision>
  <dcterms:created xsi:type="dcterms:W3CDTF">2020-04-29T16:13:24Z</dcterms:created>
  <dcterms:modified xsi:type="dcterms:W3CDTF">2020-04-29T16:18:22Z</dcterms:modified>
</cp:coreProperties>
</file>